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359" r:id="rId41"/>
    <p:sldId id="360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61" r:id="rId50"/>
    <p:sldId id="362" r:id="rId51"/>
    <p:sldId id="308" r:id="rId52"/>
    <p:sldId id="309" r:id="rId53"/>
    <p:sldId id="363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57" r:id="rId75"/>
    <p:sldId id="331" r:id="rId76"/>
    <p:sldId id="332" r:id="rId77"/>
    <p:sldId id="333" r:id="rId78"/>
    <p:sldId id="364" r:id="rId79"/>
    <p:sldId id="365" r:id="rId80"/>
    <p:sldId id="334" r:id="rId81"/>
    <p:sldId id="335" r:id="rId82"/>
    <p:sldId id="336" r:id="rId83"/>
    <p:sldId id="366" r:id="rId84"/>
    <p:sldId id="367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68" r:id="rId100"/>
    <p:sldId id="351" r:id="rId101"/>
    <p:sldId id="352" r:id="rId102"/>
    <p:sldId id="353" r:id="rId103"/>
    <p:sldId id="354" r:id="rId104"/>
    <p:sldId id="355" r:id="rId105"/>
    <p:sldId id="356" r:id="rId106"/>
    <p:sldId id="369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4629"/>
  </p:normalViewPr>
  <p:slideViewPr>
    <p:cSldViewPr>
      <p:cViewPr varScale="1">
        <p:scale>
          <a:sx n="103" d="100"/>
          <a:sy n="103" d="100"/>
        </p:scale>
        <p:origin x="18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2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0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40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09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7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0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5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54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06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98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50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6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49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50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57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819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0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68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1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9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19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8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417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1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1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3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75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</a:t>
            </a:r>
            <a:r>
              <a:rPr lang="en-US" sz="1200" baseline="0" dirty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>
                <a:solidFill>
                  <a:srgbClr val="008000"/>
                </a:solidFill>
              </a:rPr>
              <a:t>rd</a:t>
            </a:r>
            <a:r>
              <a:rPr lang="en-US" sz="1200" baseline="0" dirty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Inc.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</a:t>
            </a:r>
            <a:r>
              <a:rPr lang="en-US" sz="1200" baseline="0" dirty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112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49" r:id="rId12"/>
    <p:sldLayoutId id="2147483660" r:id="rId13"/>
    <p:sldLayoutId id="2147483655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Selection, Round 2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suite2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Hailstone 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Collatz</a:t>
            </a:r>
            <a:r>
              <a:rPr lang="en-US" dirty="0"/>
              <a:t> sequence is a simple algorithm applied to any positive integer</a:t>
            </a:r>
          </a:p>
          <a:p>
            <a:r>
              <a:rPr lang="en-US" dirty="0"/>
              <a:t>In general, by applying this algorithm to your starting number you generate a sequence of other positive numbers, ending at 1</a:t>
            </a:r>
          </a:p>
          <a:p>
            <a:r>
              <a:rPr lang="en-US" dirty="0"/>
              <a:t>Unproven whether every number ends in 1 (though strong evidence exists)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while the number does not equal one</a:t>
            </a:r>
          </a:p>
          <a:p>
            <a:r>
              <a:rPr lang="en-US" dirty="0"/>
              <a:t>If the number is odd, multiply by 3 and add 1</a:t>
            </a:r>
          </a:p>
          <a:p>
            <a:r>
              <a:rPr lang="en-US" dirty="0"/>
              <a:t>If the number is even, divide by 2</a:t>
            </a:r>
          </a:p>
          <a:p>
            <a:r>
              <a:rPr lang="en-US" dirty="0"/>
              <a:t>Use the new number and reapply the algorithm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the remainder operator</a:t>
            </a:r>
          </a:p>
          <a:p>
            <a:r>
              <a:rPr lang="en-US" dirty="0">
                <a:latin typeface="Courier New"/>
                <a:cs typeface="Courier New"/>
              </a:rPr>
              <a:t>if num % 2 == 0:   </a:t>
            </a:r>
            <a:r>
              <a:rPr lang="en-US" dirty="0"/>
              <a:t># even</a:t>
            </a:r>
          </a:p>
          <a:p>
            <a:r>
              <a:rPr lang="en-US" dirty="0">
                <a:latin typeface="Courier New"/>
                <a:cs typeface="Courier New"/>
              </a:rPr>
              <a:t>if num % 2 == 1:   </a:t>
            </a:r>
            <a:r>
              <a:rPr lang="en-US" dirty="0"/>
              <a:t># odd</a:t>
            </a:r>
          </a:p>
          <a:p>
            <a:r>
              <a:rPr lang="en-US" dirty="0">
                <a:latin typeface="Courier New"/>
                <a:cs typeface="Courier New"/>
              </a:rPr>
              <a:t>if num %2:          </a:t>
            </a:r>
            <a:r>
              <a:rPr lang="en-US" dirty="0"/>
              <a:t># odd (why???)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2.25</a:t>
            </a:r>
          </a:p>
          <a:p>
            <a:r>
              <a:rPr lang="en-US" dirty="0"/>
              <a:t>Hailstone Sequence, loop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76200"/>
            <a:ext cx="8001000" cy="6152668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best way to </a:t>
            </a:r>
            <a:r>
              <a:rPr lang="en-US" sz="2800" dirty="0" err="1"/>
              <a:t>imporve</a:t>
            </a:r>
            <a:r>
              <a:rPr lang="en-US" sz="2800" dirty="0"/>
              <a:t>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1981200"/>
            <a:ext cx="4873058" cy="2425700"/>
          </a:xfrm>
        </p:spPr>
      </p:pic>
    </p:spTree>
    <p:extLst>
      <p:ext uri="{BB962C8B-B14F-4D97-AF65-F5344CB8AC3E}">
        <p14:creationId xmlns:p14="http://schemas.microsoft.com/office/powerpoint/2010/main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due to Bill James (</a:t>
            </a:r>
            <a:r>
              <a:rPr lang="en-US" dirty="0">
                <a:hlinkClick r:id="rId2"/>
              </a:rPr>
              <a:t>www.slate.com</a:t>
            </a:r>
            <a:r>
              <a:rPr lang="en-US" dirty="0"/>
              <a:t>)</a:t>
            </a:r>
          </a:p>
          <a:p>
            <a:r>
              <a:rPr lang="en-US" dirty="0"/>
              <a:t>under what conditions can you safely determine that a lead in a basketball game is insurmountable?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the number of points one team is ahead</a:t>
            </a:r>
          </a:p>
          <a:p>
            <a:r>
              <a:rPr lang="en-US"/>
              <a:t>Subtract three</a:t>
            </a:r>
          </a:p>
          <a:p>
            <a:r>
              <a:rPr lang="en-US"/>
              <a:t>Add ½ point if team that is ahead has the ball, subtract ½ point otherwise</a:t>
            </a:r>
          </a:p>
          <a:p>
            <a:r>
              <a:rPr lang="en-US"/>
              <a:t>Square the result</a:t>
            </a:r>
          </a:p>
          <a:p>
            <a:r>
              <a:rPr lang="en-US"/>
              <a:t>If the result is greater than the number of seconds left, the lead is safe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Problem, what if the lead is less than 0?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797673"/>
            <a:ext cx="8534400" cy="347357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catch the lead less than 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9698" y="0"/>
            <a:ext cx="7569902" cy="646298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Repetition, quick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Besides selecting which statements to execute, a fundamental need in a program is repetition</a:t>
            </a:r>
          </a:p>
          <a:p>
            <a:pPr lvl="1"/>
            <a:r>
              <a:rPr lang="en-US"/>
              <a:t>repeat a set of statements under some conditions</a:t>
            </a:r>
          </a:p>
          <a:p>
            <a:r>
              <a:rPr lang="en-US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the more general repetition construct. It repeats a set of statements while some condition is True.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useful for iteration, moving through all the elements of data structure, one at a time.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loop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while the boolean is true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will repeat the statements in the suite while the </a:t>
            </a:r>
            <a:r>
              <a:rPr lang="en-US" dirty="0" err="1"/>
              <a:t>boolean</a:t>
            </a:r>
            <a:r>
              <a:rPr lang="en-US" dirty="0"/>
              <a:t> is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(or its Python equivalent)</a:t>
            </a:r>
          </a:p>
          <a:p>
            <a:r>
              <a:rPr lang="en-US" dirty="0"/>
              <a:t>If the Boolean expression never changes during the course of the loop, the loop will continue forever.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8012484" cy="276225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Python</a:t>
            </a:r>
            <a:r>
              <a:rPr lang="fr-FR" dirty="0"/>
              <a:t>'</a:t>
            </a:r>
            <a:r>
              <a:rPr lang="en-US" dirty="0"/>
              <a:t>s strength</a:t>
            </a:r>
            <a:r>
              <a:rPr lang="fr-FR" dirty="0"/>
              <a:t>'</a:t>
            </a:r>
            <a:r>
              <a:rPr lang="en-US" dirty="0"/>
              <a:t>s is it</a:t>
            </a:r>
            <a:r>
              <a:rPr lang="fr-FR" dirty="0"/>
              <a:t>'</a:t>
            </a:r>
            <a:r>
              <a:rPr lang="en-US" dirty="0"/>
              <a:t>s rich set of built-in data structures</a:t>
            </a:r>
          </a:p>
          <a:p>
            <a:r>
              <a:rPr lang="en-US" dirty="0"/>
              <a:t>The for statement iterates through each element of a collection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Perfect Number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 dirty="0"/>
              <a:t>12: 1+2+3+4+6 =16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 dirty="0"/>
              <a:t>13: 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/>
              <a:t>for the number,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2.10,2.11</a:t>
            </a:r>
          </a:p>
          <a:p>
            <a:r>
              <a:rPr lang="en-US" dirty="0"/>
              <a:t>Check Perfection</a:t>
            </a:r>
          </a:p>
          <a:p>
            <a:r>
              <a:rPr lang="en-US" dirty="0"/>
              <a:t>Sum Divisors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Improving the Perfect </a:t>
            </a:r>
            <a:br>
              <a:rPr lang="en-US" dirty="0"/>
            </a:br>
            <a:r>
              <a:rPr lang="en-US" dirty="0"/>
              <a:t>Number Program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Work with a range of numbers</a:t>
            </a:r>
          </a:p>
          <a:p>
            <a:pPr>
              <a:buNone/>
            </a:pPr>
            <a:r>
              <a:rPr lang="en-US" dirty="0"/>
              <a:t>For each number in the range of numbers:</a:t>
            </a:r>
          </a:p>
          <a:p>
            <a:r>
              <a:rPr lang="en-US" dirty="0"/>
              <a:t>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  <a:p>
            <a:pPr>
              <a:buNone/>
            </a:pPr>
            <a:r>
              <a:rPr lang="en-US" dirty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2.13</a:t>
            </a:r>
          </a:p>
          <a:p>
            <a:r>
              <a:rPr lang="en-US" dirty="0"/>
              <a:t>Examine a range of numbers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676531" cy="2413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Selection is how programs make choices, and it is the process of making choices that provides a lot of the power of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2.15</a:t>
            </a:r>
          </a:p>
          <a:p>
            <a:r>
              <a:rPr lang="en-US" dirty="0"/>
              <a:t>Classify range of numbers</a:t>
            </a:r>
          </a:p>
        </p:txBody>
      </p:sp>
    </p:spTree>
    <p:extLst>
      <p:ext uri="{BB962C8B-B14F-4D97-AF65-F5344CB8AC3E}">
        <p14:creationId xmlns:p14="http://schemas.microsoft.com/office/powerpoint/2010/main" val="292639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in Depth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George Boole</a:t>
            </a:r>
            <a:r>
              <a:rPr lang="fr-FR" dirty="0"/>
              <a:t>'</a:t>
            </a:r>
            <a:r>
              <a:rPr lang="en-US" dirty="0"/>
              <a:t>s (mid-1800</a:t>
            </a:r>
            <a:r>
              <a:rPr lang="fr-FR" dirty="0"/>
              <a:t>'</a:t>
            </a:r>
            <a:r>
              <a:rPr lang="en-US" dirty="0"/>
              <a:t>s) mathematics of logical expressions</a:t>
            </a:r>
          </a:p>
          <a:p>
            <a:r>
              <a:rPr lang="en-US" dirty="0"/>
              <a:t>Boolean expressions (conditions)     </a:t>
            </a:r>
            <a:br>
              <a:rPr lang="en-US" dirty="0"/>
            </a:br>
            <a:r>
              <a:rPr lang="en-US" dirty="0"/>
              <a:t>have a value of True or False</a:t>
            </a:r>
          </a:p>
          <a:p>
            <a:r>
              <a:rPr lang="en-US" dirty="0"/>
              <a:t>Conditions are the basis of choices in a computer, and, hence, are the basis of the appearance of intelligence in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True, and what is False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true: any nonzero number or nonempty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1, 100, "hello", [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/>
              <a:t>false: a zero number or 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/>
              <a:t>Special values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, which are just subs for 1 and 0. However, they print nicely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Also a special value,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/>
              <a:t>, less than everything and equal to 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boolean</a:t>
            </a:r>
            <a:r>
              <a:rPr lang="en-US" dirty="0"/>
              <a:t> expression has the form:</a:t>
            </a:r>
          </a:p>
          <a:p>
            <a:pPr lvl="1"/>
            <a:r>
              <a:rPr lang="en-US" dirty="0"/>
              <a:t>expression </a:t>
            </a:r>
            <a:r>
              <a:rPr lang="en-US" dirty="0" err="1"/>
              <a:t>booleanOperator</a:t>
            </a:r>
            <a:r>
              <a:rPr lang="en-US" dirty="0"/>
              <a:t> expression</a:t>
            </a:r>
          </a:p>
          <a:p>
            <a:r>
              <a:rPr lang="en-US" dirty="0"/>
              <a:t>The result of evaluating something like the above is also just true or false.</a:t>
            </a:r>
          </a:p>
          <a:p>
            <a:r>
              <a:rPr lang="en-US" dirty="0"/>
              <a:t>However, remember what constitutes true or false in Python!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3 &gt;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Relational Operators have low preference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8 &lt; 1 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False</a:t>
            </a:r>
            <a:endParaRPr lang="en-US" dirty="0">
              <a:latin typeface="Courier New"/>
              <a:cs typeface="Courier New"/>
            </a:endParaRP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2</a:t>
            </a:r>
            <a:r>
              <a:rPr lang="en-US" dirty="0"/>
              <a:t>	</a:t>
            </a:r>
            <a:r>
              <a:rPr lang="en-US" dirty="0">
                <a:sym typeface="Wingdings"/>
              </a:rPr>
              <a:t> Error</a:t>
            </a:r>
            <a:endParaRPr lang="en-US" dirty="0"/>
          </a:p>
          <a:p>
            <a:pPr lvl="2"/>
            <a:r>
              <a:rPr lang="en-US" dirty="0"/>
              <a:t>can only compare like types</a:t>
            </a:r>
          </a:p>
          <a:p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 &lt;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senses of equality</a:t>
            </a:r>
          </a:p>
          <a:p>
            <a:r>
              <a:rPr lang="en-US" dirty="0"/>
              <a:t>two variables refer to different objects, each object representing the same value</a:t>
            </a:r>
          </a:p>
          <a:p>
            <a:r>
              <a:rPr lang="en-US" dirty="0"/>
              <a:t>two variables refer to the same object.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/>
              <a:t>function used for this.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066800"/>
            <a:ext cx="6884377" cy="441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43200" y="1828800"/>
            <a:ext cx="3836670" cy="3028950"/>
          </a:xfrm>
        </p:spPr>
      </p:pic>
    </p:spTree>
    <p:extLst>
      <p:ext uri="{BB962C8B-B14F-4D97-AF65-F5344CB8AC3E}">
        <p14:creationId xmlns:p14="http://schemas.microsoft.com/office/powerpoint/2010/main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vs.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</a:rPr>
              <a:t>== </a:t>
            </a:r>
            <a:r>
              <a:rPr lang="en-US" dirty="0"/>
              <a:t>compares values of two variable</a:t>
            </a:r>
            <a:r>
              <a:rPr lang="fr-FR" dirty="0"/>
              <a:t>'</a:t>
            </a:r>
            <a:r>
              <a:rPr lang="en-US" dirty="0"/>
              <a:t>s objects, do they represent the same value</a:t>
            </a:r>
          </a:p>
          <a:p>
            <a:r>
              <a:rPr lang="en-US" dirty="0">
                <a:solidFill>
                  <a:srgbClr val="660066"/>
                </a:solidFill>
              </a:rPr>
              <a:t>is </a:t>
            </a:r>
            <a:r>
              <a:rPr lang="en-US" dirty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/>
              <a:t>From the figure: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a_float</a:t>
            </a:r>
            <a:r>
              <a:rPr lang="en-US" dirty="0">
                <a:latin typeface="Courier New"/>
                <a:cs typeface="Courier New"/>
              </a:rPr>
              <a:t> == </a:t>
            </a:r>
            <a:r>
              <a:rPr lang="en-US" dirty="0" err="1">
                <a:latin typeface="Courier New"/>
                <a:cs typeface="Courier New"/>
              </a:rPr>
              <a:t>b_float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comparisons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chained comparisons work just like you would expect in a mathematical expression:</a:t>
            </a:r>
          </a:p>
          <a:p>
            <a:r>
              <a:rPr lang="en-US" dirty="0"/>
              <a:t>Given </a:t>
            </a:r>
            <a:r>
              <a:rPr lang="en-US" dirty="0" err="1"/>
              <a:t>myInt</a:t>
            </a:r>
            <a:r>
              <a:rPr lang="en-US" dirty="0"/>
              <a:t> has the value 5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0 &lt;=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&gt; 1 </a:t>
            </a:r>
            <a:r>
              <a:rPr lang="en-US" dirty="0">
                <a:latin typeface="Courier New"/>
                <a:cs typeface="Courier New"/>
                <a:sym typeface="Wingdings"/>
              </a:rPr>
              <a:t> False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using "close enough"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Expressions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0 &lt;=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&lt;= 10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>
                <a:sym typeface="Wingdings"/>
              </a:rPr>
              <a:t>and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4" imgW="6527800" imgH="3289300" progId="Word.Document.8">
                  <p:embed/>
                </p:oleObj>
              </mc:Choice>
              <mc:Fallback>
                <p:oleObj name="Document" r:id="rId4" imgW="6527800" imgH="32893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854950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Document" r:id="rId4" imgW="6553200" imgH="3314700" progId="Word.Document.8">
                  <p:embed/>
                </p:oleObj>
              </mc:Choice>
              <mc:Fallback>
                <p:oleObj name="Document" r:id="rId4" imgW="6553200" imgH="33147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981200"/>
                        <a:ext cx="7759700" cy="393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4" imgW="7396223" imgH="3761772" progId="Word.Document.8">
                  <p:embed/>
                </p:oleObj>
              </mc:Choice>
              <mc:Fallback>
                <p:oleObj name="Document" r:id="rId4" imgW="7396223" imgH="37617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1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Document" r:id="rId4" imgW="7396223" imgH="3784922" progId="Word.Document.8">
                  <p:embed/>
                </p:oleObj>
              </mc:Choice>
              <mc:Fallback>
                <p:oleObj name="Document" r:id="rId4" imgW="7396223" imgH="378492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3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Document" r:id="rId4" imgW="6858000" imgH="3454400" progId="Word.Document.8">
                  <p:embed/>
                </p:oleObj>
              </mc:Choice>
              <mc:Fallback>
                <p:oleObj name="Document" r:id="rId4" imgW="68580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5188"/>
                        <a:ext cx="6858000" cy="3454400"/>
                      </a:xfrm>
                      <a:prstGeom prst="rect">
                        <a:avLst/>
                      </a:prstGeom>
                      <a:noFill/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533400"/>
            <a:ext cx="4521200" cy="5339693"/>
          </a:xfr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Evaluation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/>
              <a:t>Logically </a:t>
            </a:r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 </a:t>
            </a:r>
            <a:r>
              <a:rPr lang="en-US" dirty="0"/>
              <a:t>is actually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Evaluate using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/>
              <a:t> with a value of 5:   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Parenthesis first: </a:t>
            </a:r>
            <a:r>
              <a:rPr lang="en-US" dirty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/>
              <a:t>Final value: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endParaRPr lang="en-US" dirty="0"/>
          </a:p>
          <a:p>
            <a:r>
              <a:rPr lang="en-US" dirty="0"/>
              <a:t>(Note: parenthesis are not necessary in this case.)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Precedence &amp; Associativity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 vs. </a:t>
            </a:r>
            <a:r>
              <a:rPr lang="en-US" dirty="0" err="1"/>
              <a:t>relationals</a:t>
            </a:r>
            <a:r>
              <a:rPr lang="en-US" dirty="0"/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operations always return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Boolean operators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/>
              <a:t>) are different in that:</a:t>
            </a:r>
          </a:p>
          <a:p>
            <a:pPr lvl="1"/>
            <a:r>
              <a:rPr lang="en-US" dirty="0"/>
              <a:t>They can return values (that represent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have </a:t>
            </a:r>
            <a:r>
              <a:rPr lang="en-US" b="1" i="1" dirty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Remember!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0, </a:t>
            </a:r>
            <a:r>
              <a:rPr lang="fr-FR" dirty="0">
                <a:latin typeface="Courier New"/>
                <a:cs typeface="Courier New"/>
              </a:rPr>
              <a:t>''</a:t>
            </a:r>
            <a:r>
              <a:rPr lang="en-US" dirty="0">
                <a:latin typeface="Courier New"/>
                <a:cs typeface="Courier New"/>
              </a:rPr>
              <a:t>,[ ]</a:t>
            </a:r>
            <a:r>
              <a:rPr lang="en-US" dirty="0"/>
              <a:t> or other “empty” objects are equivalent to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anything else is equivalent to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/>
              <a:t>Google search uses Booleans</a:t>
            </a:r>
          </a:p>
          <a:p>
            <a:r>
              <a:rPr lang="en-US" dirty="0"/>
              <a:t>by default, all terms are and</a:t>
            </a:r>
            <a:r>
              <a:rPr lang="fr-FR" dirty="0"/>
              <a:t>'</a:t>
            </a:r>
            <a:r>
              <a:rPr lang="en-US" dirty="0" err="1"/>
              <a:t>ed</a:t>
            </a:r>
            <a:r>
              <a:rPr lang="en-US" dirty="0"/>
              <a:t> together</a:t>
            </a:r>
          </a:p>
          <a:p>
            <a:r>
              <a:rPr lang="en-US" dirty="0"/>
              <a:t>you can specify or (using OR)</a:t>
            </a:r>
          </a:p>
          <a:p>
            <a:r>
              <a:rPr lang="en-US" dirty="0"/>
              <a:t>you can specify not (using -)</a:t>
            </a:r>
          </a:p>
          <a:p>
            <a:r>
              <a:rPr lang="en-US" dirty="0"/>
              <a:t>Example is:</a:t>
            </a:r>
          </a:p>
          <a:p>
            <a:pPr marL="0" indent="0">
              <a:buNone/>
            </a:pP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Punch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and (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Bill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or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William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) and not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gates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5942" y="457200"/>
            <a:ext cx="8582890" cy="5867400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Assignments?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/>
              <a:t>Behavior:</a:t>
            </a:r>
          </a:p>
          <a:p>
            <a:pPr lvl="1"/>
            <a:r>
              <a:rPr lang="en-US" dirty="0"/>
              <a:t>expression in the </a:t>
            </a:r>
            <a:r>
              <a:rPr lang="en-US" dirty="0" err="1"/>
              <a:t>rhs</a:t>
            </a:r>
            <a:r>
              <a:rPr lang="en-US" dirty="0"/>
              <a:t> is evaluated producing a value</a:t>
            </a:r>
          </a:p>
          <a:p>
            <a:pPr lvl="1"/>
            <a:r>
              <a:rPr lang="en-US" dirty="0"/>
              <a:t>the value produced is placed in the location indicated on the lhs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do multiple assignments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 # </a:t>
            </a:r>
            <a:r>
              <a:rPr lang="en-US" dirty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a_int,b_int</a:t>
            </a:r>
            <a:r>
              <a:rPr lang="en-US" dirty="0">
                <a:latin typeface="Courier New"/>
                <a:cs typeface="Courier New"/>
              </a:rPr>
              <a:t> = 1,2,3 </a:t>
            </a:r>
            <a:r>
              <a:rPr lang="en-US" dirty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counts on lhs and </a:t>
            </a:r>
            <a:r>
              <a:rPr lang="en-US" dirty="0" err="1">
                <a:latin typeface="+mj-lt"/>
                <a:cs typeface="Courier New"/>
              </a:rPr>
              <a:t>rhs</a:t>
            </a:r>
            <a:r>
              <a:rPr lang="en-US" dirty="0">
                <a:latin typeface="+mj-lt"/>
                <a:cs typeface="Courier New"/>
              </a:rPr>
              <a:t> must match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swap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values: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= 2,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3</a:t>
            </a:r>
          </a:p>
          <a:p>
            <a:r>
              <a:rPr lang="en-US" dirty="0"/>
              <a:t>Behavior: swap values of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/>
              <a:t>Note: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work (why?)</a:t>
            </a:r>
          </a:p>
          <a:p>
            <a:pPr lvl="1"/>
            <a:r>
              <a:rPr lang="en-US" dirty="0"/>
              <a:t>introduce extra variable </a:t>
            </a:r>
            <a:r>
              <a:rPr lang="en-US" dirty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temp 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/>
              <a:t># save </a:t>
            </a:r>
            <a:r>
              <a:rPr lang="en-US" dirty="0" err="1"/>
              <a:t>a_int</a:t>
            </a:r>
            <a:r>
              <a:rPr lang="en-US" dirty="0"/>
              <a:t> value in temp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/>
              <a:t># assign </a:t>
            </a:r>
            <a:r>
              <a:rPr lang="en-US" dirty="0" err="1"/>
              <a:t>a_int</a:t>
            </a:r>
            <a:r>
              <a:rPr lang="en-US" dirty="0"/>
              <a:t> value to </a:t>
            </a:r>
            <a:r>
              <a:rPr lang="en-US" dirty="0" err="1"/>
              <a:t>b_int</a:t>
            </a:r>
            <a:endParaRPr lang="en-US" dirty="0"/>
          </a:p>
          <a:p>
            <a:pPr lvl="2"/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temp   </a:t>
            </a:r>
            <a:r>
              <a:rPr lang="en-US" dirty="0"/>
              <a:t># assign temp value to </a:t>
            </a:r>
            <a:r>
              <a:rPr lang="en-US" dirty="0" err="1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Note that </a:t>
            </a:r>
            <a:r>
              <a:rPr lang="en-US" sz="3600" dirty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>
                <a:latin typeface="+mn-lt"/>
              </a:rPr>
              <a:t>is equality,</a:t>
            </a:r>
          </a:p>
          <a:p>
            <a:r>
              <a:rPr lang="en-US" sz="3600" dirty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>
                <a:latin typeface="+mn-lt"/>
              </a:rPr>
              <a:t> is assignment</a:t>
            </a: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using multiple assignment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2 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3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remember, evaluate all the values on the </a:t>
            </a:r>
            <a:r>
              <a:rPr lang="en-US" dirty="0" err="1"/>
              <a:t>rhs</a:t>
            </a:r>
            <a:r>
              <a:rPr lang="en-US" dirty="0"/>
              <a:t> first, then assign to variables on the lhs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assignment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Selection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Statements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statements involve a set of statements being used as a group</a:t>
            </a:r>
          </a:p>
          <a:p>
            <a:r>
              <a:rPr lang="en-US" dirty="0"/>
              <a:t>Most compound statements have:</a:t>
            </a:r>
          </a:p>
          <a:p>
            <a:pPr lvl="1"/>
            <a:r>
              <a:rPr lang="en-US" dirty="0"/>
              <a:t>a header, ending with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/>
              <a:t> (colon)</a:t>
            </a:r>
          </a:p>
          <a:p>
            <a:pPr lvl="1"/>
            <a:r>
              <a:rPr lang="en-US" dirty="0"/>
              <a:t>a suite of statements to be executed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/>
              <a:t>are examples of compound statements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format, suites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7" y="1600200"/>
            <a:ext cx="7042933" cy="4131405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Selection, Round 3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the process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Boolean expressions until:</a:t>
            </a:r>
          </a:p>
          <a:p>
            <a:pPr lvl="1"/>
            <a:r>
              <a:rPr lang="en-US" dirty="0"/>
              <a:t>the Boolean expression returns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/>
              <a:t>none of the Boolean expressions return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if a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corresponding suite. Skip the rest of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/>
              <a:t>if no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suite, the default suite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2.16</a:t>
            </a:r>
          </a:p>
          <a:p>
            <a:r>
              <a:rPr lang="en-US" dirty="0"/>
              <a:t>using </a:t>
            </a:r>
            <a:r>
              <a:rPr lang="en-US" dirty="0" err="1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5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502650" cy="3924300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suite</a:t>
            </a:r>
          </a:p>
          <a:p>
            <a:endParaRPr lang="en-US" dirty="0"/>
          </a:p>
          <a:p>
            <a:r>
              <a:rPr lang="en-US" dirty="0"/>
              <a:t> evaluate the </a:t>
            </a:r>
            <a:r>
              <a:rPr lang="en-US" dirty="0" err="1"/>
              <a:t>boolean</a:t>
            </a:r>
            <a:r>
              <a:rPr lang="en-US" dirty="0"/>
              <a:t>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 if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/>
              <a:t>, execute all statements in the suite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2.19</a:t>
            </a:r>
          </a:p>
          <a:p>
            <a:r>
              <a:rPr lang="en-US" dirty="0"/>
              <a:t>Updated Perfect Number classification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621623" cy="3556000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Repetition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while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with the </a:t>
            </a:r>
            <a:r>
              <a:rPr lang="en-US" b="1" i="1" dirty="0"/>
              <a:t>loop control variable</a:t>
            </a:r>
            <a:r>
              <a:rPr lang="en-US" dirty="0"/>
              <a:t>:</a:t>
            </a:r>
          </a:p>
          <a:p>
            <a:r>
              <a:rPr lang="en-US" dirty="0"/>
              <a:t>Initialize the variable, typically outside of the loop and before the loop begins.</a:t>
            </a:r>
          </a:p>
          <a:p>
            <a:r>
              <a:rPr lang="en-US" dirty="0"/>
              <a:t>The condition statement of the while loop involves a Boolean using the variable.</a:t>
            </a:r>
          </a:p>
          <a:p>
            <a:r>
              <a:rPr lang="en-US" dirty="0"/>
              <a:t>Modify the value of the control variable during the course of the loop</a:t>
            </a:r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 never starts:</a:t>
            </a:r>
          </a:p>
          <a:p>
            <a:r>
              <a:rPr lang="en-US" dirty="0"/>
              <a:t>the control variable is not initialized as you thought (or perhaps you don</a:t>
            </a:r>
            <a:r>
              <a:rPr lang="fr-FR" dirty="0"/>
              <a:t>'</a:t>
            </a:r>
            <a:r>
              <a:rPr lang="en-US" dirty="0"/>
              <a:t>t always want it to start)</a:t>
            </a:r>
          </a:p>
          <a:p>
            <a:pPr marL="0" indent="0">
              <a:buNone/>
            </a:pPr>
            <a:r>
              <a:rPr lang="en-US" dirty="0"/>
              <a:t>Loop never ends:</a:t>
            </a:r>
          </a:p>
          <a:p>
            <a:r>
              <a:rPr lang="en-US" dirty="0"/>
              <a:t>the control variable is not modified during the loop (or not modified in a way to make the Boolean come out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</a:t>
            </a: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 is 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769100" cy="586849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in a loop, if executed, exits the loop</a:t>
            </a:r>
          </a:p>
          <a:p>
            <a:r>
              <a:rPr lang="en-US" dirty="0"/>
              <a:t>It exists immediately, skipping whatever remains of the loop as well as the else statement (if it exists) of the loop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2.20</a:t>
            </a:r>
          </a:p>
          <a:p>
            <a:r>
              <a:rPr lang="en-US" dirty="0"/>
              <a:t>Loop, Hi Lo Game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about indentation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of the suite must all be indented the same number of spaces/tabs</a:t>
            </a:r>
          </a:p>
          <a:p>
            <a:r>
              <a:rPr lang="en-US" dirty="0"/>
              <a:t>Python only recognizes suites when they are indented the same distance (</a:t>
            </a:r>
            <a:r>
              <a:rPr lang="en-US" b="1" i="1" dirty="0"/>
              <a:t>standard is 4 spaces</a:t>
            </a:r>
            <a:r>
              <a:rPr lang="en-US" dirty="0"/>
              <a:t>)</a:t>
            </a:r>
          </a:p>
          <a:p>
            <a:r>
              <a:rPr lang="en-US" dirty="0"/>
              <a:t>You must be careful to get the indentation right to get suites right.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55104"/>
            <a:ext cx="8432800" cy="5866296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statement, if executed in a loop, means to immediately jump back to the top of the loop and re-evaluate the conditional</a:t>
            </a:r>
          </a:p>
          <a:p>
            <a:r>
              <a:rPr lang="en-US" dirty="0"/>
              <a:t>Any remaining parts of the loop are skipped for the one iteration when the continue was </a:t>
            </a:r>
            <a:r>
              <a:rPr lang="en-US" dirty="0" err="1"/>
              <a:t>exectued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2.21</a:t>
            </a:r>
          </a:p>
          <a:p>
            <a:r>
              <a:rPr lang="en-US" dirty="0"/>
              <a:t>Part of the guessing numbers program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533400"/>
            <a:ext cx="8865829" cy="5105400"/>
          </a:xfr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change in control: Break and Continue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are easiest read when the conditions of exit are clear</a:t>
            </a:r>
          </a:p>
          <a:p>
            <a:r>
              <a:rPr lang="en-US" dirty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/>
              <a:t>Use them judiciously.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break         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continue     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t hit a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or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Range and for loop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/>
              <a:t>The range function represents a sequence of integers</a:t>
            </a:r>
          </a:p>
          <a:p>
            <a:r>
              <a:rPr lang="en-US" dirty="0"/>
              <a:t>the range function takes 3 arguments:</a:t>
            </a:r>
          </a:p>
          <a:p>
            <a:pPr lvl="1"/>
            <a:r>
              <a:rPr lang="en-US" dirty="0"/>
              <a:t>the beginning of the range. Assumed to be 0 if not provided</a:t>
            </a:r>
          </a:p>
          <a:p>
            <a:pPr lvl="1"/>
            <a:r>
              <a:rPr lang="en-US" dirty="0"/>
              <a:t>the end of the range, but not inclusive (up to but not including the number). Required</a:t>
            </a:r>
          </a:p>
          <a:p>
            <a:pPr lvl="1"/>
            <a:r>
              <a:rPr lang="en-US" dirty="0"/>
              <a:t>the step of the range. Assumed to be 1 if not provided</a:t>
            </a:r>
          </a:p>
          <a:p>
            <a:r>
              <a:rPr lang="en-US" dirty="0"/>
              <a:t>if only one </a:t>
            </a:r>
            <a:r>
              <a:rPr lang="en-US" dirty="0" err="1"/>
              <a:t>arg</a:t>
            </a:r>
            <a:r>
              <a:rPr lang="en-US" dirty="0"/>
              <a:t> provided, assumed to be the end value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the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/>
              <a:t>range represents the sequence 1, 2, 3, 4</a:t>
            </a:r>
          </a:p>
          <a:p>
            <a:r>
              <a:rPr lang="en-US" dirty="0"/>
              <a:t>for loop assigns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/>
              <a:t> to each of the values in the sequence, one at a time, in sequence</a:t>
            </a:r>
          </a:p>
          <a:p>
            <a:r>
              <a:rPr lang="en-US" dirty="0"/>
              <a:t>prints each number (one number per line)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generates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698</TotalTime>
  <Words>2620</Words>
  <Application>Microsoft Macintosh PowerPoint</Application>
  <PresentationFormat>On-screen Show (4:3)</PresentationFormat>
  <Paragraphs>366</Paragraphs>
  <Slides>106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Rosewood Std Regular</vt:lpstr>
      <vt:lpstr>Arial</vt:lpstr>
      <vt:lpstr>Bernard MT Condensed</vt:lpstr>
      <vt:lpstr>Calibri</vt:lpstr>
      <vt:lpstr>Courier New</vt:lpstr>
      <vt:lpstr>Times New Roman</vt:lpstr>
      <vt:lpstr>Wingdings</vt:lpstr>
      <vt:lpstr>template</vt:lpstr>
      <vt:lpstr>Document</vt:lpstr>
      <vt:lpstr>PowerPoint Presentation</vt:lpstr>
      <vt:lpstr>Control, Quick Overview</vt:lpstr>
      <vt:lpstr>Selection</vt:lpstr>
      <vt:lpstr>Selection</vt:lpstr>
      <vt:lpstr>PowerPoint Presentation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PowerPoint Presentation</vt:lpstr>
      <vt:lpstr>Safe Lead in Basketball</vt:lpstr>
      <vt:lpstr>The algorithm</vt:lpstr>
      <vt:lpstr>PowerPoint Presentation</vt:lpstr>
      <vt:lpstr>first cut</vt:lpstr>
      <vt:lpstr>PowerPoint Presentation</vt:lpstr>
      <vt:lpstr>second cut</vt:lpstr>
      <vt:lpstr>PowerPoint Presentation</vt:lpstr>
      <vt:lpstr>PowerPoint Presentation</vt:lpstr>
      <vt:lpstr>Repetition, quick overview</vt:lpstr>
      <vt:lpstr>Repeating statements</vt:lpstr>
      <vt:lpstr>While and For statements</vt:lpstr>
      <vt:lpstr>while loop</vt:lpstr>
      <vt:lpstr>PowerPoint Presentation</vt:lpstr>
      <vt:lpstr>repeat while the boolean is true</vt:lpstr>
      <vt:lpstr>PowerPoint Presentation</vt:lpstr>
      <vt:lpstr>PowerPoint Presentation</vt:lpstr>
      <vt:lpstr>General approach to a while</vt:lpstr>
      <vt:lpstr>for and iteration</vt:lpstr>
      <vt:lpstr>PowerPoint Presentation</vt:lpstr>
      <vt:lpstr>Perfect Number Example</vt:lpstr>
      <vt:lpstr>a perfect number</vt:lpstr>
      <vt:lpstr>abundant, deficient</vt:lpstr>
      <vt:lpstr>design</vt:lpstr>
      <vt:lpstr>PowerPoint Presentation</vt:lpstr>
      <vt:lpstr>PowerPoint Presentation</vt:lpstr>
      <vt:lpstr>Improving the Perfect  Number Program</vt:lpstr>
      <vt:lpstr>PowerPoint Presentation</vt:lpstr>
      <vt:lpstr>PowerPoint Presentation</vt:lpstr>
      <vt:lpstr>PowerPoint Presentation</vt:lpstr>
      <vt:lpstr>PowerPoint Presentation</vt:lpstr>
      <vt:lpstr>Control in Depth</vt:lpstr>
      <vt:lpstr>Booleans</vt:lpstr>
      <vt:lpstr>Boolean Expressions</vt:lpstr>
      <vt:lpstr>What is True, and what is False</vt:lpstr>
      <vt:lpstr>Boolean expression</vt:lpstr>
      <vt:lpstr>Relational Operators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Compound Expressions</vt:lpstr>
      <vt:lpstr> </vt:lpstr>
      <vt:lpstr> </vt:lpstr>
      <vt:lpstr> </vt:lpstr>
      <vt:lpstr> </vt:lpstr>
      <vt:lpstr>Truth Tables</vt:lpstr>
      <vt:lpstr>Compound Evaluation</vt:lpstr>
      <vt:lpstr>Precedence &amp; Associativity</vt:lpstr>
      <vt:lpstr>Boolean operators vs. relationals </vt:lpstr>
      <vt:lpstr>Remember!</vt:lpstr>
      <vt:lpstr>Ego Search on Google</vt:lpstr>
      <vt:lpstr>PowerPoint Presentation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Have seen 2 forms of selection</vt:lpstr>
      <vt:lpstr>Python Selection, Round 3</vt:lpstr>
      <vt:lpstr>if, elif, else, the process</vt:lpstr>
      <vt:lpstr>PowerPoint Presentation</vt:lpstr>
      <vt:lpstr>PowerPoint Presentation</vt:lpstr>
      <vt:lpstr>PowerPoint Presentation</vt:lpstr>
      <vt:lpstr>PowerPoint Presentation</vt:lpstr>
      <vt:lpstr>More Control: Repetition</vt:lpstr>
      <vt:lpstr>Developing a while loop</vt:lpstr>
      <vt:lpstr>Issues:</vt:lpstr>
      <vt:lpstr>while loop, round two</vt:lpstr>
      <vt:lpstr>while with else</vt:lpstr>
      <vt:lpstr>PowerPoint Presentation</vt:lpstr>
      <vt:lpstr>Break statement</vt:lpstr>
      <vt:lpstr>PowerPoint Presentation</vt:lpstr>
      <vt:lpstr>PowerPoint Presentation</vt:lpstr>
      <vt:lpstr>Continue statement</vt:lpstr>
      <vt:lpstr>PowerPoint Presentation</vt:lpstr>
      <vt:lpstr>PowerPoint Presentation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PowerPoint Presentation</vt:lpstr>
      <vt:lpstr>PowerPoint Presentation</vt:lpstr>
      <vt:lpstr>The Rules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Yifu He</cp:lastModifiedBy>
  <cp:revision>53</cp:revision>
  <dcterms:created xsi:type="dcterms:W3CDTF">2012-03-21T18:49:41Z</dcterms:created>
  <dcterms:modified xsi:type="dcterms:W3CDTF">2020-02-15T23:45:47Z</dcterms:modified>
</cp:coreProperties>
</file>